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5398a00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5398a00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OXput31KWA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362675" y="1399750"/>
            <a:ext cx="4781323" cy="29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134750" y="20719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Investi</a:t>
            </a:r>
            <a:r>
              <a:rPr lang="en" sz="5000">
                <a:solidFill>
                  <a:schemeClr val="dk1"/>
                </a:solidFill>
              </a:rPr>
              <a:t>FIDE</a:t>
            </a:r>
            <a:endParaRPr sz="5000">
              <a:solidFill>
                <a:schemeClr val="dk1"/>
              </a:solidFill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984" y="1669030"/>
            <a:ext cx="3633553" cy="207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75" y="2071950"/>
            <a:ext cx="906950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729450" y="55962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 b="0"/>
          </a:p>
        </p:txBody>
      </p:sp>
      <p:pic>
        <p:nvPicPr>
          <p:cNvPr id="226" name="Google Shape;226;p26" title="InvestiFID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233725"/>
            <a:ext cx="6460075" cy="35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9CB9C"/>
            </a:gs>
            <a:gs pos="100000">
              <a:srgbClr val="E6913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60625" y="8539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60725" y="124187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Problem statement</a:t>
            </a:r>
            <a:endParaRPr sz="4000"/>
          </a:p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4788725" y="449875"/>
            <a:ext cx="4145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effectively find information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much information on fidelity.ca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50" y="2571738"/>
            <a:ext cx="4371950" cy="226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31875" y="2685850"/>
            <a:ext cx="1859100" cy="2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175275"/>
            <a:ext cx="36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Solution Statement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175" y="298275"/>
            <a:ext cx="807350" cy="7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25" y="2707425"/>
            <a:ext cx="4265776" cy="210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845250" y="1845725"/>
            <a:ext cx="38148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Narrows down the potential investor’s search query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9"/>
          <p:cNvSpPr txBox="1"/>
          <p:nvPr>
            <p:ph idx="4294967295" type="ctrTitle"/>
          </p:nvPr>
        </p:nvSpPr>
        <p:spPr>
          <a:xfrm>
            <a:off x="4858750" y="298275"/>
            <a:ext cx="37878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Investi</a:t>
            </a:r>
            <a:r>
              <a:rPr lang="en" sz="4000">
                <a:solidFill>
                  <a:schemeClr val="dk1"/>
                </a:solidFill>
              </a:rPr>
              <a:t>FIDE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431900" y="1061550"/>
            <a:ext cx="37878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Con</a:t>
            </a:r>
            <a:r>
              <a:rPr b="1" lang="en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FIDE</a:t>
            </a: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 in the best.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653800" y="1318650"/>
            <a:ext cx="38424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Collected Data</a:t>
            </a:r>
            <a:endParaRPr b="0" sz="4000"/>
          </a:p>
        </p:txBody>
      </p:sp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506225" y="2113650"/>
            <a:ext cx="36546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Conferred with over 50</a:t>
            </a:r>
            <a:b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investors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consuming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Good/Bad investment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of instagram polls and questionnaires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8128" l="0" r="0" t="5028"/>
          <a:stretch/>
        </p:blipFill>
        <p:spPr>
          <a:xfrm>
            <a:off x="4753525" y="200000"/>
            <a:ext cx="4211800" cy="23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25" y="2661675"/>
            <a:ext cx="4211803" cy="22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653800" y="1318650"/>
            <a:ext cx="36546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Analysis</a:t>
            </a:r>
            <a:endParaRPr b="0" sz="4000"/>
          </a:p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506225" y="2113650"/>
            <a:ext cx="36546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86</a:t>
            </a: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of young adults want to invest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27% of them actually do invest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1" title="Chart"/>
          <p:cNvPicPr preferRelativeResize="0"/>
          <p:nvPr/>
        </p:nvPicPr>
        <p:blipFill rotWithShape="1">
          <a:blip r:embed="rId3">
            <a:alphaModFix/>
          </a:blip>
          <a:srcRect b="13284" l="0" r="0" t="0"/>
          <a:stretch/>
        </p:blipFill>
        <p:spPr>
          <a:xfrm>
            <a:off x="4572000" y="2625325"/>
            <a:ext cx="4410174" cy="23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 title="Chart"/>
          <p:cNvPicPr preferRelativeResize="0"/>
          <p:nvPr/>
        </p:nvPicPr>
        <p:blipFill rotWithShape="1">
          <a:blip r:embed="rId4">
            <a:alphaModFix/>
          </a:blip>
          <a:srcRect b="13284" l="0" r="0" t="0"/>
          <a:stretch/>
        </p:blipFill>
        <p:spPr>
          <a:xfrm>
            <a:off x="4572000" y="207023"/>
            <a:ext cx="4410174" cy="23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30000" y="1318650"/>
            <a:ext cx="29568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makes us different? </a:t>
            </a:r>
            <a:endParaRPr sz="4500"/>
          </a:p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4788800" y="711000"/>
            <a:ext cx="41280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appealing to younger adults.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Eliminates transport time to advisors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and quick access 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AutoNum type="arabicPeriod"/>
            </a:pPr>
            <a:r>
              <a:rPr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advisors can attract customers.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8D7D">
            <a:alpha val="68080"/>
          </a:srgbClr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929" y="224100"/>
            <a:ext cx="2533945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325" y="2771325"/>
            <a:ext cx="2869325" cy="20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337" y="498450"/>
            <a:ext cx="2869325" cy="20732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8101450" y="1180975"/>
            <a:ext cx="817500" cy="23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009400" y="1070250"/>
            <a:ext cx="1134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</a:rPr>
              <a:t>rver</a:t>
            </a:r>
            <a:endParaRPr b="1" sz="1800">
              <a:solidFill>
                <a:srgbClr val="EFEFEF"/>
              </a:solidFill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668225" y="1180975"/>
            <a:ext cx="47814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Traction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7M young adults of the ages of 22 to 36</a:t>
            </a:r>
            <a:endParaRPr b="0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 savvy, want to invest, enough funds to invest</a:t>
            </a:r>
            <a:endParaRPr b="0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 up with other university club and business servers</a:t>
            </a:r>
            <a:endParaRPr b="0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b="0"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server, ChatBOT and ChatLIVE features</a:t>
            </a:r>
            <a:endParaRPr b="0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4"/>
          <p:cNvCxnSpPr>
            <a:stCxn id="194" idx="1"/>
          </p:cNvCxnSpPr>
          <p:nvPr/>
        </p:nvCxnSpPr>
        <p:spPr>
          <a:xfrm flipH="1" rot="10800000">
            <a:off x="727240" y="3315903"/>
            <a:ext cx="7890600" cy="23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4"/>
          <p:cNvSpPr txBox="1"/>
          <p:nvPr>
            <p:ph type="title"/>
          </p:nvPr>
        </p:nvSpPr>
        <p:spPr>
          <a:xfrm>
            <a:off x="727650" y="1279825"/>
            <a:ext cx="7688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Timeline</a:t>
            </a:r>
            <a:endParaRPr sz="4000"/>
          </a:p>
        </p:txBody>
      </p:sp>
      <p:grpSp>
        <p:nvGrpSpPr>
          <p:cNvPr id="196" name="Google Shape;196;p24"/>
          <p:cNvGrpSpPr/>
          <p:nvPr/>
        </p:nvGrpSpPr>
        <p:grpSpPr>
          <a:xfrm>
            <a:off x="6899797" y="2301740"/>
            <a:ext cx="1720632" cy="1761636"/>
            <a:chOff x="4180373" y="2678680"/>
            <a:chExt cx="1029024" cy="1039007"/>
          </a:xfrm>
        </p:grpSpPr>
        <p:sp>
          <p:nvSpPr>
            <p:cNvPr id="197" name="Google Shape;197;p24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The most recognizable investment company</a:t>
              </a: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IN 5 YEARS...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9" name="Google Shape;199;p24"/>
          <p:cNvGrpSpPr/>
          <p:nvPr/>
        </p:nvGrpSpPr>
        <p:grpSpPr>
          <a:xfrm>
            <a:off x="2848903" y="2316451"/>
            <a:ext cx="1809134" cy="1765793"/>
            <a:chOff x="3062921" y="2678680"/>
            <a:chExt cx="1029028" cy="1039008"/>
          </a:xfrm>
        </p:grpSpPr>
        <p:sp>
          <p:nvSpPr>
            <p:cNvPr id="200" name="Google Shape;200;p24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5000 active investors on the server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JUNE 2020 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4896558" y="2317038"/>
            <a:ext cx="1734689" cy="1743017"/>
            <a:chOff x="1945500" y="2678680"/>
            <a:chExt cx="1029000" cy="1038995"/>
          </a:xfrm>
        </p:grpSpPr>
        <p:sp>
          <p:nvSpPr>
            <p:cNvPr id="203" name="Google Shape;203;p24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Over 20 partnerships with major university servers 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DEC 2020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5" name="Google Shape;205;p24"/>
          <p:cNvGrpSpPr/>
          <p:nvPr/>
        </p:nvGrpSpPr>
        <p:grpSpPr>
          <a:xfrm>
            <a:off x="727240" y="2307548"/>
            <a:ext cx="1847797" cy="1762009"/>
            <a:chOff x="828040" y="2678680"/>
            <a:chExt cx="1029012" cy="1039104"/>
          </a:xfrm>
        </p:grpSpPr>
        <p:sp>
          <p:nvSpPr>
            <p:cNvPr id="194" name="Google Shape;194;p24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Bots that monitor and eliminate illegal practices 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OCT 2019 END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730000" y="1318650"/>
            <a:ext cx="2034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endParaRPr sz="3000"/>
          </a:p>
        </p:txBody>
      </p:sp>
      <p:sp>
        <p:nvSpPr>
          <p:cNvPr id="212" name="Google Shape;212;p25"/>
          <p:cNvSpPr txBox="1"/>
          <p:nvPr/>
        </p:nvSpPr>
        <p:spPr>
          <a:xfrm>
            <a:off x="-2003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Priyal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-160375" y="39920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UI/UX Designer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8476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Tanvi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2921550" y="39920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 Analyst  </a:t>
            </a: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60480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Mansi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6048050" y="39920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Programmer </a:t>
            </a: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189800"/>
            <a:ext cx="1440200" cy="14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325" y="2266938"/>
            <a:ext cx="1440200" cy="14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675" y="2246900"/>
            <a:ext cx="1614676" cy="15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